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597105-1911-4B87-808F-536C63688089}" type="datetimeFigureOut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D8FD2C-0C97-4681-9725-B76D4EBF92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МАОУ «Полазненская СОШ №1»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 </a:t>
            </a:r>
            <a:r>
              <a:rPr lang="ru-RU" sz="1600" b="1" dirty="0" smtClean="0"/>
              <a:t>Руководитель: Петунина </a:t>
            </a:r>
            <a:r>
              <a:rPr lang="ru-RU" sz="1600" b="1" dirty="0" smtClean="0"/>
              <a:t>И.В.</a:t>
            </a:r>
          </a:p>
          <a:p>
            <a:r>
              <a:rPr lang="ru-RU" sz="1600" b="1" dirty="0" smtClean="0"/>
              <a:t>Рабочая группа: </a:t>
            </a:r>
            <a:r>
              <a:rPr lang="ru-RU" sz="1600" dirty="0" smtClean="0"/>
              <a:t>Марчук </a:t>
            </a:r>
            <a:r>
              <a:rPr lang="ru-RU" sz="1600" dirty="0" smtClean="0"/>
              <a:t>Т.Л.</a:t>
            </a:r>
          </a:p>
          <a:p>
            <a:r>
              <a:rPr lang="ru-RU" sz="1600" dirty="0" smtClean="0"/>
              <a:t>Иванов Д.В.</a:t>
            </a:r>
          </a:p>
          <a:p>
            <a:r>
              <a:rPr lang="ru-RU" sz="1600" dirty="0" smtClean="0"/>
              <a:t>Габдулзянова Д.Д.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b="1" dirty="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17412" name="Рисунок 3"/>
          <p:cNvPicPr>
            <a:picLocks noChangeAspect="1" noChangeArrowheads="1"/>
          </p:cNvPicPr>
          <p:nvPr/>
        </p:nvPicPr>
        <p:blipFill>
          <a:blip r:embed="rId2" cstate="print"/>
          <a:srcRect r="49367" b="51901"/>
          <a:stretch>
            <a:fillRect/>
          </a:stretch>
        </p:blipFill>
        <p:spPr bwMode="auto">
          <a:xfrm>
            <a:off x="552450" y="1071563"/>
            <a:ext cx="2136775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4"/>
          <p:cNvPicPr>
            <a:picLocks noChangeAspect="1" noChangeArrowheads="1"/>
          </p:cNvPicPr>
          <p:nvPr/>
        </p:nvPicPr>
        <p:blipFill>
          <a:blip r:embed="rId3" cstate="print"/>
          <a:srcRect t="49644" r="49591"/>
          <a:stretch>
            <a:fillRect/>
          </a:stretch>
        </p:blipFill>
        <p:spPr bwMode="auto">
          <a:xfrm>
            <a:off x="5715000" y="1071563"/>
            <a:ext cx="255587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5"/>
          <p:cNvPicPr>
            <a:picLocks noChangeAspect="1" noChangeArrowheads="1"/>
          </p:cNvPicPr>
          <p:nvPr/>
        </p:nvPicPr>
        <p:blipFill>
          <a:blip r:embed="rId2" cstate="print"/>
          <a:srcRect t="49728" r="49171"/>
          <a:stretch>
            <a:fillRect/>
          </a:stretch>
        </p:blipFill>
        <p:spPr bwMode="auto">
          <a:xfrm>
            <a:off x="6084168" y="3501008"/>
            <a:ext cx="24288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Рисунок 6"/>
          <p:cNvPicPr>
            <a:picLocks noChangeAspect="1" noChangeArrowheads="1"/>
          </p:cNvPicPr>
          <p:nvPr/>
        </p:nvPicPr>
        <p:blipFill>
          <a:blip r:embed="rId2" cstate="print"/>
          <a:srcRect l="50925" t="49457"/>
          <a:stretch>
            <a:fillRect/>
          </a:stretch>
        </p:blipFill>
        <p:spPr bwMode="auto">
          <a:xfrm>
            <a:off x="2786063" y="1357313"/>
            <a:ext cx="2630487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Рисунок 7"/>
          <p:cNvPicPr>
            <a:picLocks noChangeAspect="1" noChangeArrowheads="1"/>
          </p:cNvPicPr>
          <p:nvPr/>
        </p:nvPicPr>
        <p:blipFill>
          <a:blip r:embed="rId3" cstate="print"/>
          <a:srcRect l="50514" t="49644"/>
          <a:stretch>
            <a:fillRect/>
          </a:stretch>
        </p:blipFill>
        <p:spPr bwMode="auto">
          <a:xfrm>
            <a:off x="323528" y="3933056"/>
            <a:ext cx="28273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Рисунок 8"/>
          <p:cNvPicPr>
            <a:picLocks noChangeAspect="1" noChangeArrowheads="1"/>
          </p:cNvPicPr>
          <p:nvPr/>
        </p:nvPicPr>
        <p:blipFill>
          <a:blip r:embed="rId2" cstate="print"/>
          <a:srcRect l="50925" b="51901"/>
          <a:stretch>
            <a:fillRect/>
          </a:stretch>
        </p:blipFill>
        <p:spPr bwMode="auto">
          <a:xfrm>
            <a:off x="3275856" y="3861048"/>
            <a:ext cx="280352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014538" y="1150938"/>
            <a:ext cx="504825" cy="41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65663" y="1474788"/>
            <a:ext cx="503237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27925" y="1262063"/>
            <a:ext cx="504825" cy="41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14538" y="3649663"/>
            <a:ext cx="504825" cy="41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95875" y="4321175"/>
            <a:ext cx="503238" cy="414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032750" y="3868738"/>
            <a:ext cx="503238" cy="41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Описание процедуры контрольного мероприятия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68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4107904"/>
                <a:gridCol w="2743200"/>
              </a:tblGrid>
              <a:tr h="11179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Процедура оценивания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Определения уровня сформированности умения</a:t>
                      </a:r>
                      <a:endParaRPr lang="ru-RU" dirty="0"/>
                    </a:p>
                  </a:txBody>
                  <a:tcPr/>
                </a:tc>
              </a:tr>
              <a:tr h="3540084"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Проводится 1 раз в год. На процедуру отводится 20 минут. Организатор мероприятия ведет учет времени на выполнение заданий</a:t>
                      </a:r>
                      <a:r>
                        <a:rPr lang="ru-RU" sz="1400" baseline="0" dirty="0" smtClean="0"/>
                        <a:t> ( учитывает 15 минут, 20 минут.) </a:t>
                      </a:r>
                      <a:r>
                        <a:rPr lang="ru-RU" sz="1400" dirty="0" smtClean="0"/>
                        <a:t>Учащимся выдаются</a:t>
                      </a:r>
                      <a:r>
                        <a:rPr lang="ru-RU" sz="1400" baseline="0" dirty="0" smtClean="0"/>
                        <a:t> бланки с заданиями, где в таблице вписываются ответы.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Задание 1. Учащимся предлагается из  перечня слов и словосочетаний выбрать  причину и следствие, ответы записать в  таблицу 1.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Задание</a:t>
                      </a:r>
                      <a:r>
                        <a:rPr lang="ru-RU" sz="1400" baseline="0" dirty="0" smtClean="0"/>
                        <a:t> 2.</a:t>
                      </a:r>
                      <a:r>
                        <a:rPr lang="ru-RU" sz="1400" dirty="0" smtClean="0"/>
                        <a:t> Прочитать два варианта предложений, выбрать верный, записать номера выбранных ответов в таблицу 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Задание 3.Написать причину данных следствий (из за чего).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Задание 4.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Внимательно рассмотреть рисунки, определить последовательность происходящего, вписать номера верной последовательности в таблицу 3.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Уровень сформированности проверяемого умения определяется в баллах</a:t>
                      </a:r>
                    </a:p>
                    <a:p>
                      <a:r>
                        <a:rPr lang="ru-RU" sz="1400" dirty="0" smtClean="0"/>
                        <a:t>«16-13 баллов»</a:t>
                      </a:r>
                      <a:r>
                        <a:rPr lang="ru-RU" sz="1400" baseline="0" dirty="0" smtClean="0"/>
                        <a:t> высокий уровень</a:t>
                      </a:r>
                    </a:p>
                    <a:p>
                      <a:r>
                        <a:rPr lang="ru-RU" sz="1400" baseline="0" dirty="0" smtClean="0"/>
                        <a:t>«12- 9 баллов» средний уровень </a:t>
                      </a:r>
                    </a:p>
                    <a:p>
                      <a:r>
                        <a:rPr lang="ru-RU" sz="1400" baseline="0" dirty="0" smtClean="0"/>
                        <a:t>«8-5 баллов» </a:t>
                      </a:r>
                    </a:p>
                    <a:p>
                      <a:r>
                        <a:rPr lang="ru-RU" sz="1400" baseline="0" dirty="0" smtClean="0"/>
                        <a:t>ниже среднего </a:t>
                      </a:r>
                    </a:p>
                    <a:p>
                      <a:r>
                        <a:rPr lang="ru-RU" sz="1400" baseline="0" dirty="0" smtClean="0"/>
                        <a:t>«4 и ниже» </a:t>
                      </a:r>
                    </a:p>
                    <a:p>
                      <a:r>
                        <a:rPr lang="ru-RU" sz="1400" baseline="0" dirty="0" smtClean="0"/>
                        <a:t>низкий уровень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Сроки, количество участников апробации в ОУ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14.09.2015</a:t>
            </a:r>
          </a:p>
          <a:p>
            <a:r>
              <a:rPr lang="ru-RU" dirty="0" smtClean="0"/>
              <a:t>5 Г класс – 21 учащийся</a:t>
            </a:r>
          </a:p>
          <a:p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/>
              <a:t>       Оценка содержания мероприятия: данное задание соответствует выбранному </a:t>
            </a:r>
            <a:r>
              <a:rPr lang="ru-RU" sz="1400" dirty="0" err="1" smtClean="0"/>
              <a:t>метапредметному</a:t>
            </a:r>
            <a:r>
              <a:rPr lang="ru-RU" sz="1400" dirty="0" smtClean="0"/>
              <a:t> результату и возрастному уровню учащихся. По степени сложности и содержанию контрольные задания подобраны удачно для данного возраста, также для учащихся было понятно что необходимо делать. Для проведения контрольного мероприятия была приготовлена презентация с заданиями, учащиеся считывали само задание с проекционного экрана и записывали ответы в бланки ответов, организатор озвучивал что надо делать в каждом задании. При разборе этого мероприятия наша группа решила, что учащиеся ограничены во времени в выполнении каждого задания, т.к. на каждое задание был лимит времени. Мы решили оставить задания прежними, но изменить форму подачи заданий (с презентации на лист с заданиями, как выполнять и вписанными ответами).  В отчете представлен второй вариант технического задания и фото ответов из </a:t>
            </a:r>
            <a:r>
              <a:rPr lang="ru-RU" sz="1400" smtClean="0"/>
              <a:t>первого варианта ( </a:t>
            </a:r>
            <a:r>
              <a:rPr lang="ru-RU" sz="1400" dirty="0" smtClean="0"/>
              <a:t>недостаточно времени для апробации второго варианта). Таким образом у учащихся появилось больше самостоятельности в своих действиях и возможность распределить время на выполнение всех заданий по своему усмотрению. </a:t>
            </a:r>
            <a:endParaRPr lang="ru-RU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Метапредметный результат</a:t>
            </a:r>
            <a:r>
              <a:rPr lang="ru-RU" dirty="0" smtClean="0"/>
              <a:t>: Устанавливать причинно-следственные связи</a:t>
            </a:r>
          </a:p>
          <a:p>
            <a:r>
              <a:rPr lang="ru-RU" b="1" dirty="0" smtClean="0"/>
              <a:t>Конкретизированный образовательный результат</a:t>
            </a:r>
            <a:r>
              <a:rPr lang="ru-RU" dirty="0" smtClean="0"/>
              <a:t>: умение выявлять причинно-следственные связи </a:t>
            </a:r>
          </a:p>
          <a:p>
            <a:r>
              <a:rPr lang="ru-RU" b="1" dirty="0" smtClean="0"/>
              <a:t>Объект оценивания: </a:t>
            </a:r>
            <a:r>
              <a:rPr lang="ru-RU" dirty="0" smtClean="0"/>
              <a:t>письменный ответ, записанный в бланк ответов</a:t>
            </a:r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Критерии оценивания выполненных заданий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1124746"/>
          <a:ext cx="8496944" cy="574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3697743"/>
                <a:gridCol w="1966886"/>
              </a:tblGrid>
              <a:tr h="38100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Критерии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Параметры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</a:tr>
              <a:tr h="13465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верно найденных причин и следствий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 причины и следствия- 4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 причины и следствия- 3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 причины и следствия- 2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причины и следствия- 1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 причины и следствия- 0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балла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sz="1400" dirty="0" smtClean="0"/>
                        <a:t>«16-13 баллов»</a:t>
                      </a:r>
                      <a:r>
                        <a:rPr lang="ru-RU" sz="1400" baseline="0" dirty="0" smtClean="0"/>
                        <a:t> высокий уровень</a:t>
                      </a:r>
                    </a:p>
                    <a:p>
                      <a:r>
                        <a:rPr lang="ru-RU" sz="1400" baseline="0" dirty="0" smtClean="0"/>
                        <a:t>«12- 9 баллов» средний уровень </a:t>
                      </a:r>
                    </a:p>
                    <a:p>
                      <a:r>
                        <a:rPr lang="ru-RU" sz="1400" baseline="0" dirty="0" smtClean="0"/>
                        <a:t>«8-5 баллов» </a:t>
                      </a:r>
                    </a:p>
                    <a:p>
                      <a:r>
                        <a:rPr lang="ru-RU" sz="1400" baseline="0" dirty="0" smtClean="0"/>
                        <a:t>ниже среднего </a:t>
                      </a:r>
                    </a:p>
                    <a:p>
                      <a:r>
                        <a:rPr lang="ru-RU" sz="1400" baseline="0" dirty="0" smtClean="0"/>
                        <a:t>«4 и ниже» </a:t>
                      </a:r>
                    </a:p>
                    <a:p>
                      <a:r>
                        <a:rPr lang="ru-RU" sz="1400" baseline="0" dirty="0" smtClean="0"/>
                        <a:t>низкий 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3465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правильных</a:t>
                      </a:r>
                      <a:r>
                        <a:rPr lang="ru-RU" sz="1400" baseline="0" dirty="0" smtClean="0"/>
                        <a:t> ответов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4 - 4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3 - 3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2 - 2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1 - 1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0 - 0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балла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465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верно найденных и записанных следствий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4 - 4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3 - 3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2 - 2 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1 - 1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балла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0 - 0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балла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499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Последовательность</a:t>
                      </a:r>
                      <a:r>
                        <a:rPr lang="ru-RU" sz="1400" baseline="0" dirty="0" smtClean="0"/>
                        <a:t> указана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Верно- 2 балла</a:t>
                      </a:r>
                    </a:p>
                    <a:p>
                      <a:r>
                        <a:rPr lang="ru-RU" sz="1400" dirty="0" smtClean="0"/>
                        <a:t>неверно- 0 балла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100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Учет времени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 15</a:t>
                      </a:r>
                      <a:r>
                        <a:rPr lang="ru-RU" sz="1400" baseline="0" dirty="0" smtClean="0"/>
                        <a:t> минут – 2 балла</a:t>
                      </a:r>
                    </a:p>
                    <a:p>
                      <a:r>
                        <a:rPr lang="ru-RU" sz="1400" baseline="0" dirty="0" smtClean="0"/>
                        <a:t>До 20 минут- 1 балл</a:t>
                      </a:r>
                    </a:p>
                    <a:p>
                      <a:r>
                        <a:rPr lang="ru-RU" sz="1400" baseline="0" dirty="0" smtClean="0"/>
                        <a:t>Не уложился- 0 балл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Техническое задание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 1. Из  перечня слов и словосочетаний выбрать  причину и следствие, ответы записать в  таблицу.</a:t>
            </a:r>
          </a:p>
          <a:p>
            <a:pPr>
              <a:buNone/>
            </a:pPr>
            <a:r>
              <a:rPr lang="ru-RU" sz="1200" dirty="0" smtClean="0"/>
              <a:t>1.1.Кипение воды</a:t>
            </a:r>
            <a:r>
              <a:rPr lang="ru-RU" sz="1200" b="1" dirty="0" smtClean="0"/>
              <a:t>, </a:t>
            </a:r>
            <a:r>
              <a:rPr lang="ru-RU" sz="1200" dirty="0" smtClean="0"/>
              <a:t>кастрюля образование пара, жара, солнце</a:t>
            </a:r>
          </a:p>
          <a:p>
            <a:pPr>
              <a:buNone/>
            </a:pPr>
            <a:r>
              <a:rPr lang="ru-RU" sz="1200" dirty="0" smtClean="0"/>
              <a:t>1.2.Подарок</a:t>
            </a:r>
            <a:r>
              <a:rPr lang="ru-RU" sz="1200" b="1" dirty="0" smtClean="0"/>
              <a:t>, </a:t>
            </a:r>
            <a:r>
              <a:rPr lang="ru-RU" sz="1200" dirty="0" smtClean="0"/>
              <a:t>радость, кукла, игра, дети.</a:t>
            </a:r>
          </a:p>
          <a:p>
            <a:pPr>
              <a:buNone/>
            </a:pPr>
            <a:r>
              <a:rPr lang="ru-RU" sz="1200" dirty="0" smtClean="0"/>
              <a:t>1.3.Боль, радость, план, таблетка, игра</a:t>
            </a:r>
          </a:p>
          <a:p>
            <a:pPr>
              <a:buNone/>
            </a:pPr>
            <a:r>
              <a:rPr lang="ru-RU" sz="1200" dirty="0" smtClean="0">
                <a:solidFill>
                  <a:srgbClr val="000000"/>
                </a:solidFill>
              </a:rPr>
              <a:t>1.4.Опасность</a:t>
            </a:r>
            <a:r>
              <a:rPr lang="ru-RU" sz="1200" b="1" dirty="0" smtClean="0">
                <a:solidFill>
                  <a:srgbClr val="000000"/>
                </a:solidFill>
              </a:rPr>
              <a:t>,  </a:t>
            </a:r>
            <a:r>
              <a:rPr lang="ru-RU" sz="1200" dirty="0" smtClean="0">
                <a:solidFill>
                  <a:srgbClr val="000000"/>
                </a:solidFill>
              </a:rPr>
              <a:t>страх, ребенок, явление природы, дом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3478128"/>
          <a:ext cx="74888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</a:tblGrid>
              <a:tr h="252028">
                <a:tc>
                  <a:txBody>
                    <a:bodyPr/>
                    <a:lstStyle/>
                    <a:p>
                      <a:r>
                        <a:rPr lang="ru-RU" dirty="0" smtClean="0"/>
                        <a:t>Таблица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ru-RU" dirty="0" smtClean="0"/>
                        <a:t>1.1.</a:t>
                      </a:r>
                      <a:r>
                        <a:rPr lang="ru-RU" baseline="0" dirty="0" smtClean="0"/>
                        <a:t> Если…………………………………………….., то………………………………………………………</a:t>
                      </a:r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ru-RU" dirty="0" smtClean="0"/>
                        <a:t>1.2.</a:t>
                      </a:r>
                      <a:r>
                        <a:rPr lang="ru-RU" baseline="0" dirty="0" smtClean="0"/>
                        <a:t> Если…………………………………………….., то………………………………………………………</a:t>
                      </a:r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ru-RU" dirty="0" smtClean="0"/>
                        <a:t>1.3.</a:t>
                      </a:r>
                      <a:r>
                        <a:rPr lang="ru-RU" baseline="0" dirty="0" smtClean="0"/>
                        <a:t> Если…………………………………………….., то………………………………………………………</a:t>
                      </a:r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ru-RU" dirty="0" smtClean="0"/>
                        <a:t>1.4.</a:t>
                      </a:r>
                      <a:r>
                        <a:rPr lang="ru-RU" baseline="0" dirty="0" smtClean="0"/>
                        <a:t> Если…………………………………………….., то………………………………………………………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522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 2. </a:t>
            </a:r>
          </a:p>
          <a:p>
            <a:pPr>
              <a:buNone/>
            </a:pPr>
            <a:r>
              <a:rPr lang="ru-RU" dirty="0" smtClean="0"/>
              <a:t>Прочитать два варианта предложений, выбрать верный, записать номера выбранных ответов в таблицу 2.</a:t>
            </a:r>
          </a:p>
          <a:p>
            <a:pPr marL="514350" indent="-514350">
              <a:buNone/>
            </a:pPr>
            <a:r>
              <a:rPr lang="ru-RU" sz="1400" dirty="0" smtClean="0"/>
              <a:t>А 1. Солнце  засветило потому, что растаял снеговик.</a:t>
            </a:r>
          </a:p>
          <a:p>
            <a:pPr marL="514350" indent="-514350">
              <a:buNone/>
            </a:pPr>
            <a:r>
              <a:rPr lang="ru-RU" sz="1400" dirty="0" smtClean="0"/>
              <a:t>А 2. Снеговик растаял потому, что засветило солнце</a:t>
            </a:r>
          </a:p>
          <a:p>
            <a:pPr marL="514350" indent="-514350">
              <a:buNone/>
            </a:pPr>
            <a:endParaRPr lang="ru-RU" sz="1400" dirty="0" smtClean="0"/>
          </a:p>
          <a:p>
            <a:pPr marL="514350" indent="-514350">
              <a:buNone/>
            </a:pPr>
            <a:r>
              <a:rPr lang="ru-RU" sz="1400" dirty="0" smtClean="0"/>
              <a:t>Б 1. На улице листопад, поэтому наступила осень.</a:t>
            </a:r>
          </a:p>
          <a:p>
            <a:pPr marL="514350" indent="-514350">
              <a:buNone/>
            </a:pPr>
            <a:r>
              <a:rPr lang="ru-RU" sz="1400" dirty="0" smtClean="0"/>
              <a:t>Б 2. Осень наступила, и идет листопад</a:t>
            </a:r>
          </a:p>
          <a:p>
            <a:pPr marL="514350" indent="-514350">
              <a:buNone/>
            </a:pPr>
            <a:endParaRPr lang="ru-RU" sz="1400" dirty="0" smtClean="0"/>
          </a:p>
          <a:p>
            <a:pPr marL="514350" indent="-514350">
              <a:buNone/>
            </a:pPr>
            <a:r>
              <a:rPr lang="ru-RU" sz="1400" dirty="0" smtClean="0"/>
              <a:t>В 1. Ботинки почистили щёткой, и они стали чистыми.</a:t>
            </a:r>
          </a:p>
          <a:p>
            <a:pPr marL="514350" indent="-514350">
              <a:buNone/>
            </a:pPr>
            <a:r>
              <a:rPr lang="ru-RU" sz="1400" dirty="0" smtClean="0"/>
              <a:t>В 1. Ботинки были чистые, и их почистили  щёткой.</a:t>
            </a:r>
          </a:p>
          <a:p>
            <a:pPr marL="514350" indent="-514350">
              <a:buNone/>
            </a:pPr>
            <a:endParaRPr lang="ru-RU" sz="1400" dirty="0" smtClean="0"/>
          </a:p>
          <a:p>
            <a:pPr marL="514350" indent="-514350">
              <a:buNone/>
            </a:pPr>
            <a:r>
              <a:rPr lang="ru-RU" sz="1400" dirty="0" smtClean="0"/>
              <a:t>Г 1. Аня взяла  зонтик, потому что пошёл  дождь.</a:t>
            </a:r>
          </a:p>
          <a:p>
            <a:pPr marL="514350" indent="-514350">
              <a:buNone/>
            </a:pPr>
            <a:r>
              <a:rPr lang="ru-RU" sz="1400" dirty="0" smtClean="0"/>
              <a:t>Г 2. Дождь пошёл потому, что Аня  взяла  зонтик.</a:t>
            </a:r>
          </a:p>
          <a:p>
            <a:pPr marL="514350" indent="-514350">
              <a:buNone/>
            </a:pPr>
            <a:endParaRPr lang="ru-RU" sz="2000" dirty="0" smtClean="0"/>
          </a:p>
          <a:p>
            <a:pPr marL="514350" indent="-514350">
              <a:buNone/>
            </a:pPr>
            <a:endParaRPr lang="ru-RU" sz="2000" dirty="0" smtClean="0"/>
          </a:p>
          <a:p>
            <a:pPr marL="514350" indent="-514350">
              <a:buNone/>
            </a:pPr>
            <a:endParaRPr lang="ru-RU" sz="2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292080" y="2780928"/>
          <a:ext cx="2736304" cy="202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/>
                <a:gridCol w="684076"/>
                <a:gridCol w="684076"/>
                <a:gridCol w="684076"/>
              </a:tblGrid>
              <a:tr h="576064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Таблица 2.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96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80288"/>
          </a:xfrm>
        </p:spPr>
        <p:txBody>
          <a:bodyPr/>
          <a:lstStyle/>
          <a:p>
            <a:r>
              <a:rPr lang="ru-RU" dirty="0" smtClean="0"/>
              <a:t>Задание 3.</a:t>
            </a:r>
          </a:p>
          <a:p>
            <a:pPr>
              <a:buNone/>
            </a:pPr>
            <a:r>
              <a:rPr lang="ru-RU" dirty="0" smtClean="0"/>
              <a:t>Написать причину данных следствий (из за чего).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Наводнение из-за………………………………………………………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Травма (перелом) из-за……………………………………………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1944216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365104"/>
            <a:ext cx="208823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</a:t>
            </a:r>
            <a:r>
              <a:rPr lang="ru-RU" sz="2800" dirty="0" smtClean="0"/>
              <a:t> Единица  из-за  ……………………………………………………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133295">
            <a:off x="862528" y="2679452"/>
            <a:ext cx="3204868" cy="2419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 b="9435"/>
          <a:stretch>
            <a:fillRect/>
          </a:stretch>
        </p:blipFill>
        <p:spPr bwMode="auto">
          <a:xfrm>
            <a:off x="4929188" y="2500313"/>
            <a:ext cx="378618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495300"/>
            <a:ext cx="8229600" cy="99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4. </a:t>
            </a:r>
            <a:r>
              <a:rPr lang="ru-RU" sz="2800" dirty="0" smtClean="0"/>
              <a:t>Загар   из-за  ………………………………………………………..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2143125"/>
            <a:ext cx="4687887" cy="2510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Задание 4.</a:t>
            </a:r>
          </a:p>
          <a:p>
            <a:pPr>
              <a:buNone/>
            </a:pPr>
            <a:r>
              <a:rPr lang="ru-RU" dirty="0" smtClean="0"/>
              <a:t>Внимательно рассмотреть рисунки, определить последовательность происходящего, вписать номера верной последовательности в таблицу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10" y="3140968"/>
          <a:ext cx="6576390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065"/>
                <a:gridCol w="1096065"/>
                <a:gridCol w="1096065"/>
                <a:gridCol w="1096065"/>
                <a:gridCol w="1096065"/>
                <a:gridCol w="1096065"/>
              </a:tblGrid>
              <a:tr h="648072">
                <a:tc gridSpan="6">
                  <a:txBody>
                    <a:bodyPr/>
                    <a:lstStyle/>
                    <a:p>
                      <a:r>
                        <a:rPr lang="ru-RU" dirty="0" smtClean="0"/>
                        <a:t>Таблица 3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360</TotalTime>
  <Words>784</Words>
  <Application>Microsoft Office PowerPoint</Application>
  <PresentationFormat>Экран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Начальная</vt:lpstr>
      <vt:lpstr>МАОУ «Полазненская СОШ №1»</vt:lpstr>
      <vt:lpstr>Слайд 2</vt:lpstr>
      <vt:lpstr>Критерии оценивания выполненных заданий</vt:lpstr>
      <vt:lpstr>Техническое задание </vt:lpstr>
      <vt:lpstr>Слайд 5</vt:lpstr>
      <vt:lpstr>Слайд 6</vt:lpstr>
      <vt:lpstr>Слайд 7</vt:lpstr>
      <vt:lpstr>Слайд 8</vt:lpstr>
      <vt:lpstr>Слайд 9</vt:lpstr>
      <vt:lpstr>Слайд 10</vt:lpstr>
      <vt:lpstr>Описание процедуры контрольного мероприятия</vt:lpstr>
      <vt:lpstr>Сроки, количество участников апробации в ОУ</vt:lpstr>
      <vt:lpstr>Анализ 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Учитель01</dc:creator>
  <cp:lastModifiedBy>user</cp:lastModifiedBy>
  <cp:revision>43</cp:revision>
  <dcterms:created xsi:type="dcterms:W3CDTF">2015-09-18T08:52:57Z</dcterms:created>
  <dcterms:modified xsi:type="dcterms:W3CDTF">2016-02-03T10:58:46Z</dcterms:modified>
</cp:coreProperties>
</file>